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Economica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Economic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Economica-italic.fntdata"/><Relationship Id="rId30" Type="http://schemas.openxmlformats.org/officeDocument/2006/relationships/font" Target="fonts/Economica-bold.fntdata"/><Relationship Id="rId11" Type="http://schemas.openxmlformats.org/officeDocument/2006/relationships/slide" Target="slides/slide5.xml"/><Relationship Id="rId33" Type="http://schemas.openxmlformats.org/officeDocument/2006/relationships/font" Target="fonts/OpenSans-regular.fntdata"/><Relationship Id="rId10" Type="http://schemas.openxmlformats.org/officeDocument/2006/relationships/slide" Target="slides/slide4.xml"/><Relationship Id="rId32" Type="http://schemas.openxmlformats.org/officeDocument/2006/relationships/font" Target="fonts/Economica-boldItalic.fntdata"/><Relationship Id="rId13" Type="http://schemas.openxmlformats.org/officeDocument/2006/relationships/slide" Target="slides/slide7.xml"/><Relationship Id="rId35" Type="http://schemas.openxmlformats.org/officeDocument/2006/relationships/font" Target="fonts/OpenSans-italic.fntdata"/><Relationship Id="rId12" Type="http://schemas.openxmlformats.org/officeDocument/2006/relationships/slide" Target="slides/slide6.xml"/><Relationship Id="rId34" Type="http://schemas.openxmlformats.org/officeDocument/2006/relationships/font" Target="fonts/Open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8db4a64da_2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e8db4a64da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8db4a64da_2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e8db4a64da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94943e1e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e94943e1e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94943e1eb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e94943e1eb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e953887dd9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e953887dd9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953887dd9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e953887dd9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953887dd9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953887dd9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e953887dd9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e953887dd9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e953887dd9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e953887dd9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953887dd9_1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e953887dd9_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8db4a64da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8db4a64da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e8db4a64da_2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e8db4a64da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e953887dd9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e953887dd9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e8db4a64da_2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e8db4a64da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8db4a64da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8db4a64da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8db4a64da_2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8db4a64da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e8db4a64da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e8db4a64da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e8db4a64da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e8db4a64da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8db4a64da_2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e8db4a64da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953887dd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e953887dd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e8db4a64da_2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e8db4a64da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1" name="Google Shape;91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g8sK4rE8E9M" TargetMode="External"/><Relationship Id="rId4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SWSIl9a85gs" TargetMode="External"/><Relationship Id="rId4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youtube.com/watch?v=JcCAawMRz2E" TargetMode="External"/><Relationship Id="rId4" Type="http://schemas.openxmlformats.org/officeDocument/2006/relationships/image" Target="../media/image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HBqg-7Wn6-KeSWkX3lvaYM0-mFIy2mJu/view" TargetMode="External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rKeaVYfOzFw" TargetMode="External"/><Relationship Id="rId4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ycvM5cKYkZg" TargetMode="External"/><Relationship Id="rId4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wwIkOMoZSTg" TargetMode="Externa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Final Project Report</a:t>
            </a:r>
            <a:endParaRPr sz="5000"/>
          </a:p>
        </p:txBody>
      </p:sp>
      <p:sp>
        <p:nvSpPr>
          <p:cNvPr id="108" name="Google Shape;108;p25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1712"/>
              <a:t>Stereovision</a:t>
            </a:r>
            <a:endParaRPr sz="1712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1712"/>
              <a:t>Object Detection</a:t>
            </a:r>
            <a:endParaRPr sz="1712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1712"/>
              <a:t>Action Tracking</a:t>
            </a:r>
            <a:endParaRPr sz="1712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Phase 2</a:t>
            </a:r>
            <a:endParaRPr sz="5000"/>
          </a:p>
        </p:txBody>
      </p:sp>
      <p:sp>
        <p:nvSpPr>
          <p:cNvPr id="166" name="Google Shape;166;p34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r>
              <a:rPr lang="en-GB"/>
              <a:t> Camera Systems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 StereoVision]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 txBox="1"/>
          <p:nvPr>
            <p:ph type="title"/>
          </p:nvPr>
        </p:nvSpPr>
        <p:spPr>
          <a:xfrm>
            <a:off x="76200" y="-762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780"/>
              <a:t>Demo - Person </a:t>
            </a:r>
            <a:r>
              <a:rPr lang="en-GB" sz="3780"/>
              <a:t>Re Identification </a:t>
            </a:r>
            <a:endParaRPr sz="3780"/>
          </a:p>
        </p:txBody>
      </p:sp>
      <p:pic>
        <p:nvPicPr>
          <p:cNvPr id="172" name="Google Shape;1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675" y="214000"/>
            <a:ext cx="2610125" cy="3848713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3" name="Google Shape;173;p35"/>
          <p:cNvSpPr txBox="1"/>
          <p:nvPr/>
        </p:nvSpPr>
        <p:spPr>
          <a:xfrm>
            <a:off x="6154251" y="4132850"/>
            <a:ext cx="349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</a:rPr>
              <a:t>Fig. Key Points of a Joint Set</a:t>
            </a:r>
            <a:endParaRPr sz="1300">
              <a:solidFill>
                <a:srgbClr val="595959"/>
              </a:solidFill>
            </a:endParaRPr>
          </a:p>
        </p:txBody>
      </p:sp>
      <p:sp>
        <p:nvSpPr>
          <p:cNvPr id="174" name="Google Shape;174;p35"/>
          <p:cNvSpPr txBox="1"/>
          <p:nvPr/>
        </p:nvSpPr>
        <p:spPr>
          <a:xfrm>
            <a:off x="92575" y="872250"/>
            <a:ext cx="22116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</a:rPr>
              <a:t>1 Joint Set has: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17 Key Points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17 RGB Tuples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1 Bounding Box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5" name="Google Shape;175;p35"/>
          <p:cNvSpPr txBox="1"/>
          <p:nvPr/>
        </p:nvSpPr>
        <p:spPr>
          <a:xfrm>
            <a:off x="2404213" y="849150"/>
            <a:ext cx="14886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</a:rPr>
              <a:t>1 Frame has: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Multiple Joint Sets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176" name="Google Shape;176;p35"/>
          <p:cNvSpPr txBox="1"/>
          <p:nvPr/>
        </p:nvSpPr>
        <p:spPr>
          <a:xfrm>
            <a:off x="92575" y="2469575"/>
            <a:ext cx="53112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dk1"/>
                </a:solidFill>
              </a:rPr>
              <a:t>The RGB Matrix: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</a:rPr>
              <a:t>Map the Sum of the Euclidean Distance between each common keypoint between two joint sets of two separate frames.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7" name="Google Shape;177;p35"/>
          <p:cNvSpPr txBox="1"/>
          <p:nvPr/>
        </p:nvSpPr>
        <p:spPr>
          <a:xfrm>
            <a:off x="3992875" y="817050"/>
            <a:ext cx="1993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</a:rPr>
              <a:t>1 Camera Feed has: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A series of Frames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"/>
            <a:ext cx="9144003" cy="456753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p36"/>
          <p:cNvSpPr txBox="1"/>
          <p:nvPr/>
        </p:nvSpPr>
        <p:spPr>
          <a:xfrm>
            <a:off x="26700" y="4643750"/>
            <a:ext cx="9090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Gives us the two persons with the least RGB difference. Thresholding eliminates least worst option issue.</a:t>
            </a:r>
            <a:endParaRPr sz="1100"/>
          </a:p>
        </p:txBody>
      </p:sp>
      <p:sp>
        <p:nvSpPr>
          <p:cNvPr id="184" name="Google Shape;184;p36"/>
          <p:cNvSpPr/>
          <p:nvPr/>
        </p:nvSpPr>
        <p:spPr>
          <a:xfrm>
            <a:off x="1575275" y="3882050"/>
            <a:ext cx="1701600" cy="609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7" title="JointRGB_Analysi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63" y="115238"/>
            <a:ext cx="8734275" cy="49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>
            <p:ph type="title"/>
          </p:nvPr>
        </p:nvSpPr>
        <p:spPr>
          <a:xfrm>
            <a:off x="311700" y="1683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Face - Recognition and Identification</a:t>
            </a:r>
            <a:endParaRPr/>
          </a:p>
        </p:txBody>
      </p:sp>
      <p:sp>
        <p:nvSpPr>
          <p:cNvPr id="195" name="Google Shape;195;p38"/>
          <p:cNvSpPr txBox="1"/>
          <p:nvPr>
            <p:ph idx="1" type="body"/>
          </p:nvPr>
        </p:nvSpPr>
        <p:spPr>
          <a:xfrm>
            <a:off x="311700" y="946975"/>
            <a:ext cx="8520600" cy="35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</a:t>
            </a:r>
            <a:r>
              <a:rPr lang="en-GB"/>
              <a:t>-Time Face Recognition and Identification with Individual ID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Main Goals: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Identify the face using joint sets, key points, RGB matrix and bounding box on live camera feed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Optimize frame processing while </a:t>
            </a:r>
            <a:r>
              <a:rPr lang="en-GB" sz="1800"/>
              <a:t>maintaining</a:t>
            </a:r>
            <a:r>
              <a:rPr lang="en-GB" sz="1800"/>
              <a:t> high accuracy in face detection and recognition.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Running the face-recognition on multiple cameras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>
            <p:ph type="title"/>
          </p:nvPr>
        </p:nvSpPr>
        <p:spPr>
          <a:xfrm>
            <a:off x="311700" y="1683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Face- Recognition and Identification</a:t>
            </a:r>
            <a:endParaRPr/>
          </a:p>
        </p:txBody>
      </p:sp>
      <p:sp>
        <p:nvSpPr>
          <p:cNvPr id="201" name="Google Shape;201;p39"/>
          <p:cNvSpPr txBox="1"/>
          <p:nvPr>
            <p:ph idx="1" type="body"/>
          </p:nvPr>
        </p:nvSpPr>
        <p:spPr>
          <a:xfrm>
            <a:off x="311700" y="94697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Real-Time Face Recognition and Identification with individual ID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Full Code:</a:t>
            </a:r>
            <a:endParaRPr/>
          </a:p>
        </p:txBody>
      </p:sp>
      <p:pic>
        <p:nvPicPr>
          <p:cNvPr id="202" name="Google Shape;2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00" y="1756125"/>
            <a:ext cx="2666353" cy="31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800" y="1756113"/>
            <a:ext cx="4256301" cy="317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/>
          <p:nvPr>
            <p:ph type="title"/>
          </p:nvPr>
        </p:nvSpPr>
        <p:spPr>
          <a:xfrm>
            <a:off x="311700" y="1683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Face- Recognition and Identification</a:t>
            </a:r>
            <a:endParaRPr/>
          </a:p>
        </p:txBody>
      </p:sp>
      <p:sp>
        <p:nvSpPr>
          <p:cNvPr id="209" name="Google Shape;209;p40"/>
          <p:cNvSpPr txBox="1"/>
          <p:nvPr>
            <p:ph idx="1" type="body"/>
          </p:nvPr>
        </p:nvSpPr>
        <p:spPr>
          <a:xfrm>
            <a:off x="311700" y="94697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Real-Time Face Recognition and Identification with individual ID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Highlights of Code:</a:t>
            </a:r>
            <a:endParaRPr/>
          </a:p>
        </p:txBody>
      </p:sp>
      <p:pic>
        <p:nvPicPr>
          <p:cNvPr id="210" name="Google Shape;2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00" y="1756125"/>
            <a:ext cx="2666353" cy="31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800" y="1756113"/>
            <a:ext cx="4256301" cy="317167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0"/>
          <p:cNvSpPr txBox="1"/>
          <p:nvPr/>
        </p:nvSpPr>
        <p:spPr>
          <a:xfrm>
            <a:off x="695625" y="1443975"/>
            <a:ext cx="31500" cy="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3" name="Google Shape;21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6575" y="1507275"/>
            <a:ext cx="177165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0"/>
          <p:cNvSpPr txBox="1"/>
          <p:nvPr/>
        </p:nvSpPr>
        <p:spPr>
          <a:xfrm>
            <a:off x="3425475" y="2134400"/>
            <a:ext cx="13596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Libraries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5" name="Google Shape;215;p40"/>
          <p:cNvCxnSpPr>
            <a:endCxn id="216" idx="1"/>
          </p:cNvCxnSpPr>
          <p:nvPr/>
        </p:nvCxnSpPr>
        <p:spPr>
          <a:xfrm>
            <a:off x="2116125" y="3472975"/>
            <a:ext cx="13164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17" name="Google Shape;217;p40"/>
          <p:cNvSpPr/>
          <p:nvPr/>
        </p:nvSpPr>
        <p:spPr>
          <a:xfrm>
            <a:off x="549525" y="4353025"/>
            <a:ext cx="2012100" cy="28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8" name="Google Shape;218;p40"/>
          <p:cNvCxnSpPr/>
          <p:nvPr/>
        </p:nvCxnSpPr>
        <p:spPr>
          <a:xfrm flipH="1" rot="10800000">
            <a:off x="1144125" y="1878675"/>
            <a:ext cx="2235600" cy="1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16" name="Google Shape;216;p40"/>
          <p:cNvSpPr txBox="1"/>
          <p:nvPr/>
        </p:nvSpPr>
        <p:spPr>
          <a:xfrm>
            <a:off x="3432525" y="3003175"/>
            <a:ext cx="45279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saves the encoding of the face append that encoding into known_face variable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40"/>
          <p:cNvSpPr/>
          <p:nvPr/>
        </p:nvSpPr>
        <p:spPr>
          <a:xfrm>
            <a:off x="364400" y="3028825"/>
            <a:ext cx="2416500" cy="899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>
            <p:ph type="title"/>
          </p:nvPr>
        </p:nvSpPr>
        <p:spPr>
          <a:xfrm>
            <a:off x="311700" y="1683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Face- Recognition and Identification</a:t>
            </a:r>
            <a:endParaRPr/>
          </a:p>
        </p:txBody>
      </p:sp>
      <p:sp>
        <p:nvSpPr>
          <p:cNvPr id="225" name="Google Shape;225;p41"/>
          <p:cNvSpPr txBox="1"/>
          <p:nvPr>
            <p:ph idx="1" type="body"/>
          </p:nvPr>
        </p:nvSpPr>
        <p:spPr>
          <a:xfrm>
            <a:off x="311700" y="94697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Real-Time Face Recognition and Identification with individual ID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Highlights of Code:</a:t>
            </a:r>
            <a:endParaRPr/>
          </a:p>
        </p:txBody>
      </p:sp>
      <p:pic>
        <p:nvPicPr>
          <p:cNvPr id="226" name="Google Shape;2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00" y="1756125"/>
            <a:ext cx="2666353" cy="31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4625" y="1756113"/>
            <a:ext cx="4256301" cy="317167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1"/>
          <p:cNvSpPr txBox="1"/>
          <p:nvPr/>
        </p:nvSpPr>
        <p:spPr>
          <a:xfrm>
            <a:off x="695625" y="1443975"/>
            <a:ext cx="31500" cy="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29;p41"/>
          <p:cNvSpPr/>
          <p:nvPr/>
        </p:nvSpPr>
        <p:spPr>
          <a:xfrm>
            <a:off x="4698000" y="1802250"/>
            <a:ext cx="2666400" cy="149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789750" y="1802250"/>
            <a:ext cx="30072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part of code runs a loop and find whether there is know face or not.</a:t>
            </a:r>
            <a:b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If not then it save the face at this location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1" name="Google Shape;231;p41"/>
          <p:cNvCxnSpPr/>
          <p:nvPr/>
        </p:nvCxnSpPr>
        <p:spPr>
          <a:xfrm>
            <a:off x="3614625" y="2146500"/>
            <a:ext cx="122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2" name="Google Shape;232;p41"/>
          <p:cNvCxnSpPr/>
          <p:nvPr/>
        </p:nvCxnSpPr>
        <p:spPr>
          <a:xfrm flipH="1" rot="10800000">
            <a:off x="3665250" y="3037800"/>
            <a:ext cx="1427700" cy="12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3" name="Google Shape;233;p41"/>
          <p:cNvSpPr/>
          <p:nvPr/>
        </p:nvSpPr>
        <p:spPr>
          <a:xfrm>
            <a:off x="4758750" y="3483000"/>
            <a:ext cx="3786600" cy="718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/>
          <p:nvPr>
            <p:ph type="title"/>
          </p:nvPr>
        </p:nvSpPr>
        <p:spPr>
          <a:xfrm>
            <a:off x="311700" y="1683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Face- Recognition and Identification</a:t>
            </a:r>
            <a:endParaRPr/>
          </a:p>
        </p:txBody>
      </p:sp>
      <p:sp>
        <p:nvSpPr>
          <p:cNvPr id="239" name="Google Shape;239;p42"/>
          <p:cNvSpPr txBox="1"/>
          <p:nvPr>
            <p:ph idx="1" type="body"/>
          </p:nvPr>
        </p:nvSpPr>
        <p:spPr>
          <a:xfrm>
            <a:off x="311700" y="99965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Real-Time Face Recognition and Identification with individual ID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Output:</a:t>
            </a:r>
            <a:endParaRPr/>
          </a:p>
        </p:txBody>
      </p:sp>
      <p:sp>
        <p:nvSpPr>
          <p:cNvPr id="240" name="Google Shape;240;p42"/>
          <p:cNvSpPr txBox="1"/>
          <p:nvPr/>
        </p:nvSpPr>
        <p:spPr>
          <a:xfrm>
            <a:off x="695625" y="1443975"/>
            <a:ext cx="31500" cy="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p4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42" name="Google Shape;242;p42" title="output camera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4225" y="1507275"/>
            <a:ext cx="5097022" cy="33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Face Tracking</a:t>
            </a:r>
            <a:endParaRPr/>
          </a:p>
        </p:txBody>
      </p:sp>
      <p:sp>
        <p:nvSpPr>
          <p:cNvPr id="248" name="Google Shape;248;p4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Tracking of face once it is identified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Goal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Once face is identified we should track that face without putting it in the model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To decrease the </a:t>
            </a:r>
            <a:r>
              <a:rPr lang="en-GB"/>
              <a:t>computation</a:t>
            </a:r>
            <a:r>
              <a:rPr lang="en-GB"/>
              <a:t> power in face recognition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To use less memory to store the data of faces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311700" y="3475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</a:t>
            </a:r>
            <a:endParaRPr/>
          </a:p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</a:t>
            </a:r>
            <a:r>
              <a:rPr lang="en-GB"/>
              <a:t>lightweight</a:t>
            </a:r>
            <a:r>
              <a:rPr lang="en-GB"/>
              <a:t> software to track people and objects with live camera feed(s).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Goal is to optimize such that it should be able to run on edge devices.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Classical image processing techniques must be used to improve performance and in </a:t>
            </a:r>
            <a:r>
              <a:rPr lang="en-GB"/>
              <a:t>methodology</a:t>
            </a:r>
            <a:r>
              <a:rPr lang="en-GB"/>
              <a:t> used.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Surveillance objectives such as identification, tracking, monitoring and logging movements of people in one and two camera systems.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Performance objectives such as frame skipping, thresholding, tagging bounding boxes, etc. must be explored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Demo - Depth Perception </a:t>
            </a:r>
            <a:r>
              <a:rPr lang="en-GB" sz="2700"/>
              <a:t>Using Re Identification [Parallel Identical Cameras]</a:t>
            </a:r>
            <a:endParaRPr sz="2700"/>
          </a:p>
        </p:txBody>
      </p:sp>
      <p:pic>
        <p:nvPicPr>
          <p:cNvPr id="254" name="Google Shape;254;p44" title="WhatsApp Video 2024 07 01 at 14 04 5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724" y="792400"/>
            <a:ext cx="7500550" cy="4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>
            <p:ph type="title"/>
          </p:nvPr>
        </p:nvSpPr>
        <p:spPr>
          <a:xfrm>
            <a:off x="157000" y="199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3D Printed Camera Rig Model</a:t>
            </a:r>
            <a:endParaRPr/>
          </a:p>
        </p:txBody>
      </p:sp>
      <p:pic>
        <p:nvPicPr>
          <p:cNvPr id="260" name="Google Shape;2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825" y="1031225"/>
            <a:ext cx="5906360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Scope</a:t>
            </a:r>
            <a:endParaRPr/>
          </a:p>
        </p:txBody>
      </p:sp>
      <p:sp>
        <p:nvSpPr>
          <p:cNvPr id="266" name="Google Shape;266;p4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Action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Object Association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Logging Real Time Data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Depth Perception Using Re Identification [NonParallel NonIdentical Cameras]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Merging all modules into one lightweight software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Deliverables</a:t>
            </a:r>
            <a:endParaRPr/>
          </a:p>
        </p:txBody>
      </p:sp>
      <p:sp>
        <p:nvSpPr>
          <p:cNvPr id="120" name="Google Shape;120;p27"/>
          <p:cNvSpPr txBox="1"/>
          <p:nvPr>
            <p:ph idx="1" type="body"/>
          </p:nvPr>
        </p:nvSpPr>
        <p:spPr>
          <a:xfrm>
            <a:off x="1201175" y="13799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Gaze Detection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Face Detection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Pose Detection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Relative Velocity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Person Re Identification ( 2 Camera 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Depth Perception ( 2 Camera 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Face recognition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Face re identification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Phase 1</a:t>
            </a:r>
            <a:endParaRPr sz="5000"/>
          </a:p>
        </p:txBody>
      </p:sp>
      <p:sp>
        <p:nvSpPr>
          <p:cNvPr id="126" name="Google Shape;126;p28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 Camera Systems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type="title"/>
          </p:nvPr>
        </p:nvSpPr>
        <p:spPr>
          <a:xfrm>
            <a:off x="66750" y="0"/>
            <a:ext cx="75543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80"/>
              <a:t>Demo - Gaze </a:t>
            </a:r>
            <a:r>
              <a:rPr lang="en-GB" sz="2280"/>
              <a:t>Detection</a:t>
            </a:r>
            <a:endParaRPr sz="2280"/>
          </a:p>
        </p:txBody>
      </p:sp>
      <p:pic>
        <p:nvPicPr>
          <p:cNvPr id="132" name="Google Shape;132;p29" title="GAZEDETECT - SD 480p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650" y="536388"/>
            <a:ext cx="7778710" cy="43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Demo - Relative Velocity</a:t>
            </a:r>
            <a:endParaRPr/>
          </a:p>
        </p:txBody>
      </p:sp>
      <p:sp>
        <p:nvSpPr>
          <p:cNvPr id="138" name="Google Shape;138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50" y="1147225"/>
            <a:ext cx="7941552" cy="361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- Face Detection </a:t>
            </a:r>
            <a:endParaRPr/>
          </a:p>
        </p:txBody>
      </p:sp>
      <p:sp>
        <p:nvSpPr>
          <p:cNvPr id="145" name="Google Shape;145;p3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31" title="fac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725" y="1254000"/>
            <a:ext cx="8929125" cy="38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 identification: Torso</a:t>
            </a:r>
            <a:endParaRPr/>
          </a:p>
        </p:txBody>
      </p:sp>
      <p:sp>
        <p:nvSpPr>
          <p:cNvPr id="152" name="Google Shape;152;p3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32" title="Torts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975" y="1147213"/>
            <a:ext cx="6699150" cy="37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- Pose Detection</a:t>
            </a:r>
            <a:endParaRPr/>
          </a:p>
        </p:txBody>
      </p:sp>
      <p:sp>
        <p:nvSpPr>
          <p:cNvPr id="159" name="Google Shape;159;p3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33" title="pose_Detec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9200" y="1225225"/>
            <a:ext cx="5742975" cy="38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